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81" r:id="rId5"/>
    <p:sldId id="257" r:id="rId6"/>
    <p:sldId id="284" r:id="rId7"/>
    <p:sldId id="299" r:id="rId8"/>
    <p:sldId id="264" r:id="rId9"/>
    <p:sldId id="300" r:id="rId10"/>
    <p:sldId id="302" r:id="rId11"/>
    <p:sldId id="303" r:id="rId12"/>
    <p:sldId id="304" r:id="rId13"/>
    <p:sldId id="305" r:id="rId14"/>
    <p:sldId id="306" r:id="rId15"/>
    <p:sldId id="271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davidw/220109892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lear-wine-glass-2702805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wine-glass-png/download/3568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px.com/15804/2-clear-long-stem-wine-glasses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3/multiple-linear-regression-using-python/" TargetMode="External"/><Relationship Id="rId2" Type="http://schemas.openxmlformats.org/officeDocument/2006/relationships/hyperlink" Target="https://www.mltut.com/wine-recommender-system-using-principal-component-analysis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eeksforgeeks.org/wine-quality-prediction-machine-learning/" TargetMode="External"/><Relationship Id="rId4" Type="http://schemas.openxmlformats.org/officeDocument/2006/relationships/hyperlink" Target="https://www.kaggle.com/code/gayatrirao98/wine-quality/notebook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886" y="2099335"/>
            <a:ext cx="8827245" cy="267764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WINE QUALITY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</a:t>
            </a:r>
          </a:p>
          <a:p>
            <a:r>
              <a:rPr lang="en-US" dirty="0">
                <a:solidFill>
                  <a:srgbClr val="FFFFFF"/>
                </a:solidFill>
              </a:rPr>
              <a:t>STATISTICAL SQUAD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D235C-8A6B-8AF9-D07B-A3CDC64A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3029" y="571500"/>
            <a:ext cx="3963725" cy="32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68525-C319-1EAF-2ABC-5E7BE886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3" y="301940"/>
            <a:ext cx="11585359" cy="64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53162"/>
            <a:ext cx="329288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1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violin plots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39816" y="1666139"/>
            <a:ext cx="8977745" cy="37856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solidFill>
                  <a:srgbClr val="292929"/>
                </a:solidFill>
                <a:latin typeface="charter"/>
              </a:rPr>
              <a:t>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n general, violin plots are a method of plotting numeric </a:t>
            </a:r>
            <a:r>
              <a:rPr kumimoji="0" lang="en-GB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data.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In the violin plot, we can find the same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information as in the box plots: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    median</a:t>
            </a:r>
          </a:p>
          <a:p>
            <a:pPr marL="571500" indent="-5715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interquartile range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78" y="1292818"/>
            <a:ext cx="8081683" cy="522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020371" y="2904196"/>
            <a:ext cx="729719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</a:t>
            </a:r>
            <a:r>
              <a:rPr lang="en-US" sz="54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violin plot</a:t>
            </a:r>
          </a:p>
          <a:p>
            <a:pPr algn="ctr"/>
            <a:r>
              <a:rPr lang="en-US" sz="54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box plot</a:t>
            </a:r>
            <a:r>
              <a:rPr lang="en-US" sz="54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01" y="715429"/>
            <a:ext cx="10582836" cy="61318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8783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5 -0.00856 L 0.01745 -0.379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85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-0.00013 -0.4030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58944" y="848306"/>
            <a:ext cx="80650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/>
              </a:rPr>
              <a:t>Relation of "chlorides" to "density"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/>
              </a:rPr>
              <a:t>regards to quality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5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04" y="384202"/>
            <a:ext cx="11577916" cy="62528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6153" y="1918464"/>
            <a:ext cx="85774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 of quality </a:t>
            </a:r>
          </a:p>
          <a:p>
            <a:pPr algn="ctr"/>
            <a:r>
              <a:rPr lang="en-US" sz="54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each component in data</a:t>
            </a:r>
          </a:p>
        </p:txBody>
      </p:sp>
    </p:spTree>
    <p:extLst>
      <p:ext uri="{BB962C8B-B14F-4D97-AF65-F5344CB8AC3E}">
        <p14:creationId xmlns:p14="http://schemas.microsoft.com/office/powerpoint/2010/main" val="1660357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A8A6-E26C-6A05-7AFF-CD0DBFE8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598EB-439D-28F7-597A-94C935E1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THE QUALITY OF WINE DIFFERS WITH DIFFERENT CHARACTERISTICS?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360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9007-3E4F-25B5-BC90-4533773D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D82C-43D0-95B8-A70D-3D9D033E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TO DETERMINE THE RELATION OF QUALITY OF WINE WITH THE INDEPENDENT VARIABLES.</a:t>
            </a:r>
            <a:endParaRPr lang="en-IN" sz="1800" dirty="0"/>
          </a:p>
          <a:p>
            <a:r>
              <a:rPr lang="en-US" sz="1800" dirty="0"/>
              <a:t>WE WANT TO INVESTIGATE WHAT POPERTIES OF WINE DEFINE ITS QUALITY BY USING PCA AND WHICH OF THESE QUALITIES ARE REQUIRED TO PREDICT THE QUALITY OF WINE.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77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1508-F05F-2463-F198-F89CB7593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PCA?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F7CF0-5799-A83E-3F08-19F1ED45A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WHY PCA??</a:t>
            </a:r>
          </a:p>
        </p:txBody>
      </p:sp>
    </p:spTree>
    <p:extLst>
      <p:ext uri="{BB962C8B-B14F-4D97-AF65-F5344CB8AC3E}">
        <p14:creationId xmlns:p14="http://schemas.microsoft.com/office/powerpoint/2010/main" val="41206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5E8B-9426-1B84-6D99-2B8BC5A1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Preparing data for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3B5C5-43C9-135B-0227-BBA700FE6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123" y="3221105"/>
            <a:ext cx="8825659" cy="316644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Splitting data into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Splitting data into training set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Perform feature scaling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6692-0F36-AD82-42B9-DFC9EC39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67838" y="2531164"/>
            <a:ext cx="4324162" cy="385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7557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F03F-B793-A62D-804D-E2348FC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MANY LATENT VARIABLES REQUIRED ?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958F4B-6F0B-7D3A-B705-FEE99E19B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939" y="1680632"/>
            <a:ext cx="3621338" cy="1457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CD601-6EA9-C1B7-1E94-AC53554C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15" y="3251070"/>
            <a:ext cx="6306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9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B2276-E47B-0163-92DD-515B0691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9" y="1208262"/>
            <a:ext cx="9697560" cy="3952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FA18C-A4F0-BF7A-F499-FBFA91FA35F7}"/>
              </a:ext>
            </a:extLst>
          </p:cNvPr>
          <p:cNvSpPr txBox="1"/>
          <p:nvPr/>
        </p:nvSpPr>
        <p:spPr>
          <a:xfrm>
            <a:off x="1404730" y="424070"/>
            <a:ext cx="8083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Applying PCA and Interpreting the results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23117-429B-A2CA-8FCB-3B9A458E6F89}"/>
              </a:ext>
            </a:extLst>
          </p:cNvPr>
          <p:cNvSpPr txBox="1"/>
          <p:nvPr/>
        </p:nvSpPr>
        <p:spPr>
          <a:xfrm>
            <a:off x="1065779" y="5764696"/>
            <a:ext cx="10132308" cy="66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94E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800" b="0" i="0" dirty="0">
                <a:solidFill>
                  <a:srgbClr val="49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the </a:t>
            </a:r>
            <a:r>
              <a:rPr lang="en-US" sz="1800" b="0" i="1" dirty="0">
                <a:solidFill>
                  <a:srgbClr val="49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coefficient matrix</a:t>
            </a:r>
            <a:r>
              <a:rPr lang="en-US" sz="1800" b="0" i="0" dirty="0">
                <a:solidFill>
                  <a:srgbClr val="49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en-US" sz="1800" b="0" i="0" dirty="0">
                <a:solidFill>
                  <a:srgbClr val="49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i="0" dirty="0">
                <a:solidFill>
                  <a:srgbClr val="494E5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PC1 = (fixed acidity * 0.489314) + (volatile acidity * -0.238584) + … + (alcohol * -0.113232)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Group Members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7FA14-0E1B-C939-482C-7AAAD9A9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Asma Shaikh(05)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Nikita Rahi(28)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Pallavi Sawant(32)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Vedant Bhalekar(52)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Pradnya More(34)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Shubham Upadhyay(30)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Amruta Bandopadhyay(22)</a:t>
            </a:r>
            <a:endParaRPr lang="en-IN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E5C79-1412-FF4D-91E7-7B114ABD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22759" y="2717631"/>
            <a:ext cx="2458423" cy="31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DF14FE7-A796-F30B-3AF3-F635081B5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19293"/>
              </p:ext>
            </p:extLst>
          </p:nvPr>
        </p:nvGraphicFramePr>
        <p:xfrm>
          <a:off x="1736035" y="2110064"/>
          <a:ext cx="8344452" cy="2879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226">
                  <a:extLst>
                    <a:ext uri="{9D8B030D-6E8A-4147-A177-3AD203B41FA5}">
                      <a16:colId xmlns:a16="http://schemas.microsoft.com/office/drawing/2014/main" val="2364492020"/>
                    </a:ext>
                  </a:extLst>
                </a:gridCol>
                <a:gridCol w="4172226">
                  <a:extLst>
                    <a:ext uri="{9D8B030D-6E8A-4147-A177-3AD203B41FA5}">
                      <a16:colId xmlns:a16="http://schemas.microsoft.com/office/drawing/2014/main" val="3930994227"/>
                    </a:ext>
                  </a:extLst>
                </a:gridCol>
              </a:tblGrid>
              <a:tr h="479991">
                <a:tc>
                  <a:txBody>
                    <a:bodyPr/>
                    <a:lstStyle/>
                    <a:p>
                      <a:r>
                        <a:rPr lang="en-US" dirty="0"/>
                        <a:t>CLASSIFYING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88654"/>
                  </a:ext>
                </a:extLst>
              </a:tr>
              <a:tr h="479991">
                <a:tc>
                  <a:txBody>
                    <a:bodyPr/>
                    <a:lstStyle/>
                    <a:p>
                      <a:r>
                        <a:rPr lang="en-US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20427"/>
                  </a:ext>
                </a:extLst>
              </a:tr>
              <a:tr h="479991">
                <a:tc>
                  <a:txBody>
                    <a:bodyPr/>
                    <a:lstStyle/>
                    <a:p>
                      <a:r>
                        <a:rPr lang="en-US" dirty="0"/>
                        <a:t>K-Means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51527"/>
                  </a:ext>
                </a:extLst>
              </a:tr>
              <a:tr h="4799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314226"/>
                  </a:ext>
                </a:extLst>
              </a:tr>
              <a:tr h="479991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9845"/>
                  </a:ext>
                </a:extLst>
              </a:tr>
              <a:tr h="479991">
                <a:tc>
                  <a:txBody>
                    <a:bodyPr/>
                    <a:lstStyle/>
                    <a:p>
                      <a:r>
                        <a:rPr lang="en-US" b="1" dirty="0"/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00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CE7FB9-39E3-8CD8-1933-02C134E53A64}"/>
              </a:ext>
            </a:extLst>
          </p:cNvPr>
          <p:cNvSpPr txBox="1"/>
          <p:nvPr/>
        </p:nvSpPr>
        <p:spPr>
          <a:xfrm>
            <a:off x="1736035" y="927652"/>
            <a:ext cx="7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76033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DAE84B-789D-8A7C-DF55-D20CFA00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69" y="2046250"/>
            <a:ext cx="7491783" cy="5098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DFCAD-9EA0-D5A0-84AF-F70CE79B1675}"/>
              </a:ext>
            </a:extLst>
          </p:cNvPr>
          <p:cNvSpPr txBox="1"/>
          <p:nvPr/>
        </p:nvSpPr>
        <p:spPr>
          <a:xfrm>
            <a:off x="2597426" y="887896"/>
            <a:ext cx="749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VISUALISATION </a:t>
            </a:r>
          </a:p>
        </p:txBody>
      </p:sp>
    </p:spTree>
    <p:extLst>
      <p:ext uri="{BB962C8B-B14F-4D97-AF65-F5344CB8AC3E}">
        <p14:creationId xmlns:p14="http://schemas.microsoft.com/office/powerpoint/2010/main" val="32427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8EAD-51C6-6EE2-DA5B-DA9F36D1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458A9-995A-A31A-ACBD-D580ED27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seen several plots in which it is shown the relation of quality with other independent observed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between quality and alcohol is maximum.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 fits the model with the accuracy score of 75%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F35D-915F-4FE0-7798-27F09A06A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69030" y="304800"/>
            <a:ext cx="4425406" cy="3723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995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EA6D-C277-F828-7635-A8D455A60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28317"/>
            <a:ext cx="8825658" cy="1252303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A0AF0-BF86-783D-73F9-915F5D5A2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477" y="2299223"/>
            <a:ext cx="8825658" cy="861420"/>
          </a:xfrm>
        </p:spPr>
        <p:txBody>
          <a:bodyPr>
            <a:normAutofit fontScale="25000" lnSpcReduction="20000"/>
          </a:bodyPr>
          <a:lstStyle/>
          <a:p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/>
              </a:rPr>
              <a:t>https://www.mltut.com/wine-recommender-system-using-principal-component-analysis/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https://www.analyticsvidhya.com/blog/2022/03/multiple-linear-regression-using-python/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https://www.kaggle.com/code/gayatrirao98/wine-quality/notebook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5"/>
              </a:rPr>
              <a:t>https://www.geeksforgeeks.org/wine-quality-prediction-machine-learning/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2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2361" y="1856992"/>
            <a:ext cx="609654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i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</a:t>
            </a:r>
            <a:endParaRPr lang="en-US" sz="8800" b="1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636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60B1-6A63-F4EA-5100-4001859A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687562"/>
            <a:ext cx="8825658" cy="2677648"/>
          </a:xfrm>
        </p:spPr>
        <p:txBody>
          <a:bodyPr/>
          <a:lstStyle/>
          <a:p>
            <a:r>
              <a:rPr lang="en-US" sz="1800" dirty="0"/>
              <a:t> </a:t>
            </a:r>
            <a:r>
              <a:rPr lang="en-US" sz="3200" dirty="0"/>
              <a:t>1) DATASET</a:t>
            </a:r>
            <a:br>
              <a:rPr lang="en-US" sz="3200" dirty="0"/>
            </a:br>
            <a:r>
              <a:rPr lang="en-US" sz="3200" dirty="0"/>
              <a:t>2)PROBLEM STATEMENT </a:t>
            </a:r>
            <a:br>
              <a:rPr lang="en-US" sz="3200" dirty="0"/>
            </a:br>
            <a:r>
              <a:rPr lang="en-US" sz="3200" dirty="0"/>
              <a:t>3)OBJECTIVE </a:t>
            </a:r>
            <a:br>
              <a:rPr lang="en-US" sz="3200" dirty="0"/>
            </a:br>
            <a:r>
              <a:rPr lang="en-US" sz="3200" dirty="0"/>
              <a:t>4)WHAT IS PRINCIPAL COMPONENT ANALYSIS (PCA)</a:t>
            </a:r>
            <a:br>
              <a:rPr lang="en-US" sz="3200" dirty="0"/>
            </a:br>
            <a:r>
              <a:rPr lang="en-US" sz="3200" dirty="0"/>
              <a:t>5)CONCLUSION</a:t>
            </a: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29EB-54B7-5015-1620-17F822496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19201"/>
            <a:ext cx="8825658" cy="880532"/>
          </a:xfrm>
        </p:spPr>
        <p:txBody>
          <a:bodyPr>
            <a:normAutofit/>
          </a:bodyPr>
          <a:lstStyle/>
          <a:p>
            <a:r>
              <a:rPr lang="en-US" sz="3600" b="1" i="1" dirty="0"/>
              <a:t>Table of Contents </a:t>
            </a:r>
          </a:p>
        </p:txBody>
      </p:sp>
    </p:spTree>
    <p:extLst>
      <p:ext uri="{BB962C8B-B14F-4D97-AF65-F5344CB8AC3E}">
        <p14:creationId xmlns:p14="http://schemas.microsoft.com/office/powerpoint/2010/main" val="39383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326E-5A3A-C5DB-321F-E02A6F2D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cap="none" spc="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variables:</a:t>
            </a:r>
            <a:br>
              <a:rPr lang="en-US" sz="2800" b="1" cap="none" spc="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1.Fixed acidity</a:t>
            </a:r>
            <a:b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2.Volatile acidity</a:t>
            </a:r>
            <a:b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3.Citric acid</a:t>
            </a:r>
            <a:b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4.Residual sugar</a:t>
            </a:r>
            <a:b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5.Chlorides</a:t>
            </a:r>
            <a:b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6.Free sulfur dioxide</a:t>
            </a:r>
            <a:b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7.Total sulfar dioxide</a:t>
            </a:r>
            <a:br>
              <a:rPr lang="en-US" sz="18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8.Density</a:t>
            </a:r>
            <a:r>
              <a:rPr lang="en-US" sz="4000" b="1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sz="4000" b="1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9.pH</a:t>
            </a:r>
            <a:br>
              <a:rPr lang="en-US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20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10.Sulphates </a:t>
            </a:r>
            <a:br>
              <a:rPr lang="en-US" sz="200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</a:rPr>
              <a:t>11.Alcohol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7040C-3EF0-3F13-3C10-87E29D111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1617" y="2425148"/>
            <a:ext cx="3841487" cy="253632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80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Output variable:</a:t>
            </a:r>
          </a:p>
          <a:p>
            <a:pPr lvl="0"/>
            <a:r>
              <a:rPr lang="en-US" sz="8000" b="1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Quality(score between 0 and 10)</a:t>
            </a:r>
            <a:endParaRPr lang="en-US" sz="8000" b="1" cap="none" spc="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 characteristic:</a:t>
            </a:r>
            <a:endParaRPr lang="en-US" sz="8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8000" b="1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Multivariate</a:t>
            </a:r>
          </a:p>
          <a:p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 of observations:</a:t>
            </a:r>
          </a:p>
          <a:p>
            <a:r>
              <a:rPr lang="en-US" sz="8000" b="1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1599</a:t>
            </a:r>
          </a:p>
          <a:p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 of attributes/variables:</a:t>
            </a:r>
          </a:p>
          <a:p>
            <a:r>
              <a:rPr lang="en-US" sz="8000" b="1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  <a:p>
            <a:r>
              <a:rPr lang="en-US" sz="80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issing values:</a:t>
            </a:r>
          </a:p>
          <a:p>
            <a:r>
              <a:rPr lang="en-US" sz="8000" b="1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N/A</a:t>
            </a:r>
            <a:endParaRPr lang="en-US" sz="8000" b="1" cap="none" spc="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4954" y="1128151"/>
            <a:ext cx="33153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i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Introduction:</a:t>
            </a:r>
          </a:p>
        </p:txBody>
      </p:sp>
    </p:spTree>
    <p:extLst>
      <p:ext uri="{BB962C8B-B14F-4D97-AF65-F5344CB8AC3E}">
        <p14:creationId xmlns:p14="http://schemas.microsoft.com/office/powerpoint/2010/main" val="387460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/>
          <p:cNvSpPr/>
          <p:nvPr/>
        </p:nvSpPr>
        <p:spPr>
          <a:xfrm>
            <a:off x="403412" y="322729"/>
            <a:ext cx="11349318" cy="6145305"/>
          </a:xfrm>
          <a:prstGeom prst="round2Diag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i="1" u="sng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Terms in our data</a:t>
            </a:r>
          </a:p>
          <a:p>
            <a:pPr lvl="0" algn="ctr"/>
            <a:r>
              <a:rPr lang="en-US" sz="5400" i="1" u="sng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(chemical ingredients of wine)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4394" y="1133145"/>
            <a:ext cx="3258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1">
                    <a:lumMod val="75000"/>
                  </a:schemeClr>
                </a:solidFill>
              </a:rPr>
              <a:t>fixed acidity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87237" y="1133145"/>
            <a:ext cx="2125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chlorides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33858" y="1110062"/>
            <a:ext cx="2214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citric acid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20135" y="1145090"/>
            <a:ext cx="1747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density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79111" y="960065"/>
            <a:ext cx="32962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volatile acidity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89852" y="1178188"/>
            <a:ext cx="31500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residual sugar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65399" y="1277507"/>
            <a:ext cx="40623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free sulfur dioxide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24421" y="930310"/>
            <a:ext cx="7841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99746" y="1456310"/>
            <a:ext cx="2227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sulphates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4160" y="851652"/>
            <a:ext cx="17306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alcohol</a:t>
            </a:r>
          </a:p>
        </p:txBody>
      </p:sp>
      <p:pic>
        <p:nvPicPr>
          <p:cNvPr id="19" name="BE0FE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9693" y="2854104"/>
            <a:ext cx="3603481" cy="3255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74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3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23346 0.1914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0.24427 0.1738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14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32018 0.1761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31576 0.1851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4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0.24284 0.2277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26172 0.23333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0.21927 0.1657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8 0.06203 L -0.25195 0.1759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28867 0.14282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-0.00729 0.22801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6" repeatCount="indefinite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5" grpId="0" build="allAtOnce"/>
      <p:bldP spid="5" grpId="1" build="allAtOnce"/>
      <p:bldP spid="10" grpId="0" build="allAtOnce"/>
      <p:bldP spid="10" grpId="1" build="allAtOnce"/>
      <p:bldP spid="11" grpId="0" build="allAtOnce"/>
      <p:bldP spid="11" grpId="1" build="allAtOnce"/>
      <p:bldP spid="12" grpId="0" build="allAtOnce"/>
      <p:bldP spid="12" grpId="1" build="allAtOnce"/>
      <p:bldP spid="13" grpId="0" build="allAtOnce"/>
      <p:bldP spid="13" grpId="1" build="allAtOnce"/>
      <p:bldP spid="14" grpId="0" build="allAtOnce"/>
      <p:bldP spid="14" grpId="1" build="allAtOnce"/>
      <p:bldP spid="15" grpId="0" build="allAtOnce"/>
      <p:bldP spid="15" grpId="1" build="allAtOnce"/>
      <p:bldP spid="16" grpId="0" build="allAtOnce"/>
      <p:bldP spid="16" grpId="1" build="allAtOnce"/>
      <p:bldP spid="17" grpId="0" build="allAtOnce"/>
      <p:bldP spid="17" grpId="1" build="allAtOnce"/>
      <p:bldP spid="18" grpId="0" build="allAtOnce"/>
      <p:bldP spid="18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D83F-4D98-D94C-B1C2-0F79CDE9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09" y="738275"/>
            <a:ext cx="8831816" cy="1372986"/>
          </a:xfrm>
        </p:spPr>
        <p:txBody>
          <a:bodyPr/>
          <a:lstStyle/>
          <a:p>
            <a:r>
              <a:rPr lang="en-US" b="1" dirty="0"/>
              <a:t>Correlation Matrix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2F640-7EB7-D9CC-2920-8115EB9C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66" y="1810815"/>
            <a:ext cx="9585682" cy="49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22965-3881-29AA-5EE8-D0AEBE23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748"/>
            <a:ext cx="12113508" cy="67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F0D5-6910-8BDE-3F97-4A3B3515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DISTRIBUTION  OF  </a:t>
            </a:r>
            <a:b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QUALITY DEGREES</a:t>
            </a:r>
            <a:b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8B0B3-8869-5F5C-8FE4-B6143655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06" y="2201271"/>
            <a:ext cx="7959969" cy="465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9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67DBF5-94A7-4DA7-505C-6CD85CA55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3188"/>
              </p:ext>
            </p:extLst>
          </p:nvPr>
        </p:nvGraphicFramePr>
        <p:xfrm>
          <a:off x="834887" y="1510748"/>
          <a:ext cx="1051884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727">
                  <a:extLst>
                    <a:ext uri="{9D8B030D-6E8A-4147-A177-3AD203B41FA5}">
                      <a16:colId xmlns:a16="http://schemas.microsoft.com/office/drawing/2014/main" val="1476657425"/>
                    </a:ext>
                  </a:extLst>
                </a:gridCol>
                <a:gridCol w="1731423">
                  <a:extLst>
                    <a:ext uri="{9D8B030D-6E8A-4147-A177-3AD203B41FA5}">
                      <a16:colId xmlns:a16="http://schemas.microsoft.com/office/drawing/2014/main" val="2426784028"/>
                    </a:ext>
                  </a:extLst>
                </a:gridCol>
                <a:gridCol w="1731423">
                  <a:extLst>
                    <a:ext uri="{9D8B030D-6E8A-4147-A177-3AD203B41FA5}">
                      <a16:colId xmlns:a16="http://schemas.microsoft.com/office/drawing/2014/main" val="129639400"/>
                    </a:ext>
                  </a:extLst>
                </a:gridCol>
                <a:gridCol w="1731423">
                  <a:extLst>
                    <a:ext uri="{9D8B030D-6E8A-4147-A177-3AD203B41FA5}">
                      <a16:colId xmlns:a16="http://schemas.microsoft.com/office/drawing/2014/main" val="1975478104"/>
                    </a:ext>
                  </a:extLst>
                </a:gridCol>
                <a:gridCol w="1731423">
                  <a:extLst>
                    <a:ext uri="{9D8B030D-6E8A-4147-A177-3AD203B41FA5}">
                      <a16:colId xmlns:a16="http://schemas.microsoft.com/office/drawing/2014/main" val="3700121509"/>
                    </a:ext>
                  </a:extLst>
                </a:gridCol>
                <a:gridCol w="1731423">
                  <a:extLst>
                    <a:ext uri="{9D8B030D-6E8A-4147-A177-3AD203B41FA5}">
                      <a16:colId xmlns:a16="http://schemas.microsoft.com/office/drawing/2014/main" val="990130118"/>
                    </a:ext>
                  </a:extLst>
                </a:gridCol>
              </a:tblGrid>
              <a:tr h="1002346">
                <a:tc>
                  <a:txBody>
                    <a:bodyPr/>
                    <a:lstStyle/>
                    <a:p>
                      <a:r>
                        <a:rPr lang="en-IN" sz="2400" dirty="0"/>
                        <a:t>fixed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volatile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citric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residual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chlorides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free sulphur- dioxide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76232"/>
                  </a:ext>
                </a:extLst>
              </a:tr>
              <a:tr h="693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0.696100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1.641081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1.310601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1.333639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4.969076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1.566680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051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7C75C5-F318-6947-6C2C-E624CF96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27928"/>
              </p:ext>
            </p:extLst>
          </p:nvPr>
        </p:nvGraphicFramePr>
        <p:xfrm>
          <a:off x="834889" y="4082238"/>
          <a:ext cx="10518841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26">
                  <a:extLst>
                    <a:ext uri="{9D8B030D-6E8A-4147-A177-3AD203B41FA5}">
                      <a16:colId xmlns:a16="http://schemas.microsoft.com/office/drawing/2014/main" val="3704645057"/>
                    </a:ext>
                  </a:extLst>
                </a:gridCol>
                <a:gridCol w="1791603">
                  <a:extLst>
                    <a:ext uri="{9D8B030D-6E8A-4147-A177-3AD203B41FA5}">
                      <a16:colId xmlns:a16="http://schemas.microsoft.com/office/drawing/2014/main" val="1008760340"/>
                    </a:ext>
                  </a:extLst>
                </a:gridCol>
                <a:gridCol w="1791603">
                  <a:extLst>
                    <a:ext uri="{9D8B030D-6E8A-4147-A177-3AD203B41FA5}">
                      <a16:colId xmlns:a16="http://schemas.microsoft.com/office/drawing/2014/main" val="2363003094"/>
                    </a:ext>
                  </a:extLst>
                </a:gridCol>
                <a:gridCol w="1791603">
                  <a:extLst>
                    <a:ext uri="{9D8B030D-6E8A-4147-A177-3AD203B41FA5}">
                      <a16:colId xmlns:a16="http://schemas.microsoft.com/office/drawing/2014/main" val="138305886"/>
                    </a:ext>
                  </a:extLst>
                </a:gridCol>
                <a:gridCol w="1791603">
                  <a:extLst>
                    <a:ext uri="{9D8B030D-6E8A-4147-A177-3AD203B41FA5}">
                      <a16:colId xmlns:a16="http://schemas.microsoft.com/office/drawing/2014/main" val="3990291391"/>
                    </a:ext>
                  </a:extLst>
                </a:gridCol>
                <a:gridCol w="1791603">
                  <a:extLst>
                    <a:ext uri="{9D8B030D-6E8A-4147-A177-3AD203B41FA5}">
                      <a16:colId xmlns:a16="http://schemas.microsoft.com/office/drawing/2014/main" val="3519628986"/>
                    </a:ext>
                  </a:extLst>
                </a:gridCol>
              </a:tblGrid>
              <a:tr h="820010">
                <a:tc>
                  <a:txBody>
                    <a:bodyPr/>
                    <a:lstStyle/>
                    <a:p>
                      <a:r>
                        <a:rPr lang="en-IN" sz="2400" dirty="0"/>
                        <a:t>total sulphur-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sulphates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alcohol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973350"/>
                  </a:ext>
                </a:extLst>
              </a:tr>
              <a:tr h="567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0.456800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1.273318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0.455457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0.937853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0.450697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0.112004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6061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AA68AC-93B8-1A21-261D-B3DDDF8AD663}"/>
              </a:ext>
            </a:extLst>
          </p:cNvPr>
          <p:cNvSpPr txBox="1"/>
          <p:nvPr/>
        </p:nvSpPr>
        <p:spPr>
          <a:xfrm>
            <a:off x="1364974" y="490330"/>
            <a:ext cx="674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SKEWNESS:</a:t>
            </a:r>
          </a:p>
        </p:txBody>
      </p:sp>
    </p:spTree>
    <p:extLst>
      <p:ext uri="{BB962C8B-B14F-4D97-AF65-F5344CB8AC3E}">
        <p14:creationId xmlns:p14="http://schemas.microsoft.com/office/powerpoint/2010/main" val="1305053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terms/"/>
    <ds:schemaRef ds:uri="16c05727-aa75-4e4a-9b5f-8a80a1165891"/>
    <ds:schemaRef ds:uri="http://purl.org/dc/elements/1.1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123</TotalTime>
  <Words>384</Words>
  <Application>Microsoft Office PowerPoint</Application>
  <PresentationFormat>Widescreen</PresentationFormat>
  <Paragraphs>117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Rounded MT Bold</vt:lpstr>
      <vt:lpstr>Arial Unicode MS</vt:lpstr>
      <vt:lpstr>Calibri</vt:lpstr>
      <vt:lpstr>Century Gothic</vt:lpstr>
      <vt:lpstr>charter</vt:lpstr>
      <vt:lpstr>Wingdings 3</vt:lpstr>
      <vt:lpstr>Ion Boardroom</vt:lpstr>
      <vt:lpstr>WINE QUALITY PREDICTION</vt:lpstr>
      <vt:lpstr>Group Members </vt:lpstr>
      <vt:lpstr> 1) DATASET 2)PROBLEM STATEMENT  3)OBJECTIVE  4)WHAT IS PRINCIPAL COMPONENT ANALYSIS (PCA) 5)CONCLUSION</vt:lpstr>
      <vt:lpstr>Input variables: 1.Fixed acidity 2.Volatile acidity 3.Citric acid 4.Residual sugar 5.Chlorides 6.Free sulfur dioxide 7.Total sulfar dioxide 8.Density 9.pH 10.Sulphates  11.Alcohol</vt:lpstr>
      <vt:lpstr>PowerPoint Presentation</vt:lpstr>
      <vt:lpstr>Correlation Matrix </vt:lpstr>
      <vt:lpstr>PowerPoint Presentation</vt:lpstr>
      <vt:lpstr>DISTRIBUTION  OF   QUALITY DEGREES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 </vt:lpstr>
      <vt:lpstr>OBJECTIVE</vt:lpstr>
      <vt:lpstr>WHAT IS PCA? </vt:lpstr>
      <vt:lpstr>Preparing data for Modelling</vt:lpstr>
      <vt:lpstr>HOW MANY LATENT VARIABLES REQUIRED ? </vt:lpstr>
      <vt:lpstr>PowerPoint Presentation</vt:lpstr>
      <vt:lpstr>PowerPoint Presentation</vt:lpstr>
      <vt:lpstr>PowerPoint Presentation</vt:lpstr>
      <vt:lpstr>CONCLUSION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 PREDICTION</dc:title>
  <dc:creator>RITIK RAHI</dc:creator>
  <cp:lastModifiedBy>ADMIN</cp:lastModifiedBy>
  <cp:revision>4</cp:revision>
  <dcterms:created xsi:type="dcterms:W3CDTF">2022-05-22T09:50:51Z</dcterms:created>
  <dcterms:modified xsi:type="dcterms:W3CDTF">2022-05-22T12:03:44Z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